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411" r:id="rId6"/>
    <p:sldId id="436" r:id="rId7"/>
    <p:sldId id="437" r:id="rId8"/>
    <p:sldId id="439" r:id="rId9"/>
    <p:sldId id="440" r:id="rId10"/>
    <p:sldId id="442" r:id="rId11"/>
    <p:sldId id="441" r:id="rId12"/>
    <p:sldId id="424" r:id="rId13"/>
    <p:sldId id="445" r:id="rId14"/>
    <p:sldId id="446" r:id="rId15"/>
    <p:sldId id="447" r:id="rId16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B8A13-359A-8744-A6B1-CD2CF7FAE636}" v="99" dt="2020-02-23T18:26:24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89" autoAdjust="0"/>
    <p:restoredTop sz="55236" autoAdjust="0"/>
  </p:normalViewPr>
  <p:slideViewPr>
    <p:cSldViewPr snapToGrid="0">
      <p:cViewPr varScale="1">
        <p:scale>
          <a:sx n="42" d="100"/>
          <a:sy n="42" d="100"/>
        </p:scale>
        <p:origin x="1662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 b="0" i="0">
                <a:latin typeface="Derailed" panose="020B0503030101060003" pitchFamily="34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 b="0" i="0">
                <a:latin typeface="Derailed" panose="020B0503030101060003" pitchFamily="34" charset="77"/>
              </a:defRPr>
            </a:lvl1pPr>
          </a:lstStyle>
          <a:p>
            <a:fld id="{C2FED9F3-DFCC-3541-89F3-45FB564C9582}" type="datetimeFigureOut">
              <a:rPr lang="en-GB" smtClean="0"/>
              <a:pPr/>
              <a:t>25/11/2021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 b="0" i="0">
                <a:latin typeface="Derailed" panose="020B0503030101060003" pitchFamily="34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 b="0" i="0">
                <a:latin typeface="Derailed" panose="020B0503030101060003" pitchFamily="34" charset="77"/>
              </a:defRPr>
            </a:lvl1pPr>
          </a:lstStyle>
          <a:p>
            <a:fld id="{A053DDE6-AA85-CC4B-A952-8191F9DE90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16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416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8">
              <a:defRPr/>
            </a:pPr>
            <a:endParaRPr lang="en-GB" dirty="0"/>
          </a:p>
          <a:p>
            <a:pPr defTabSz="914388"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357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39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27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0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409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A8358-A6F7-4E2C-A2C4-01CBE78CC09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300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1187"/>
              </a:spcBef>
              <a:spcAft>
                <a:spcPts val="1187"/>
              </a:spcAft>
            </a:pPr>
            <a:endParaRPr lang="en-GB" dirty="0">
              <a:latin typeface="Century Gothic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1EE5F-A928-4EAD-A729-243986E2580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93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9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257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7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8">
              <a:defRPr/>
            </a:pPr>
            <a:endParaRPr lang="en-GB" dirty="0"/>
          </a:p>
          <a:p>
            <a:pPr defTabSz="914388"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72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07AA33-1A8C-2644-AA69-AF22DDDF97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573F76-A835-A549-9E6A-54675143A6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8527" y="1043273"/>
            <a:ext cx="8347338" cy="2387600"/>
          </a:xfrm>
        </p:spPr>
        <p:txBody>
          <a:bodyPr anchor="b"/>
          <a:lstStyle>
            <a:lvl1pPr algn="l">
              <a:defRPr sz="4000" b="1" i="0">
                <a:solidFill>
                  <a:schemeClr val="bg1"/>
                </a:solidFill>
                <a:latin typeface="Derailed" panose="020B0503030101060003" pitchFamily="34" charset="77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56F2F-4FE7-B44D-97AA-C9C9EBABF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785" y="3525397"/>
            <a:ext cx="8325080" cy="1591909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1DBE8-9384-194E-8247-99FB7E2E5E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785" y="6059277"/>
            <a:ext cx="2743200" cy="274848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400" b="0" i="0">
                <a:solidFill>
                  <a:schemeClr val="bg1"/>
                </a:solidFill>
                <a:latin typeface="Derailed" panose="020B0503030101060003" pitchFamily="34" charset="77"/>
              </a:defRPr>
            </a:lvl1pPr>
          </a:lstStyle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4BF4A2-7001-974D-B311-951B6C2D2140}"/>
              </a:ext>
            </a:extLst>
          </p:cNvPr>
          <p:cNvSpPr txBox="1"/>
          <p:nvPr userDrawn="1"/>
        </p:nvSpPr>
        <p:spPr>
          <a:xfrm>
            <a:off x="8111913" y="6088663"/>
            <a:ext cx="3879267" cy="30931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10" b="1" i="0" kern="120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From Newcastle. </a:t>
            </a:r>
            <a:r>
              <a:rPr lang="en-GB" sz="2010" b="1" i="0" kern="1200">
                <a:solidFill>
                  <a:schemeClr val="accent4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For the world.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116470-A7C9-BC41-B858-60F4D3F514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3279" y="441207"/>
            <a:ext cx="2118049" cy="6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6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702" y="1079432"/>
            <a:ext cx="3519236" cy="7303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2012400"/>
            <a:ext cx="35100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82CCB69-211F-4783-9C3D-47A7EC531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1001" y="2012400"/>
            <a:ext cx="3510000" cy="418941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94AA126-57B5-428E-BFD4-C012534273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0225" y="1079380"/>
            <a:ext cx="3519488" cy="730370"/>
          </a:xfrm>
        </p:spPr>
        <p:txBody>
          <a:bodyPr bIns="0" anchor="b" anchorCtr="0"/>
          <a:lstStyle>
            <a:lvl1pPr>
              <a:defRPr lang="en-US" sz="1800" b="1" i="0" kern="1200" dirty="0" smtClean="0">
                <a:solidFill>
                  <a:schemeClr val="tx1"/>
                </a:solidFill>
                <a:latin typeface="Derailed" panose="020B0503030101060003" pitchFamily="34" charset="77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3F725CB-3439-4650-8EE9-40D1FCE93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383808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702" y="1079432"/>
            <a:ext cx="3519236" cy="7303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2012400"/>
            <a:ext cx="35100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58317-8A9D-3D4C-B6B9-3059AAA22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1001" y="2012400"/>
            <a:ext cx="3510000" cy="418941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67B34DB-089D-6043-A4E4-29235A2748C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39951" y="2012400"/>
            <a:ext cx="35100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52667A-CCA9-46DB-A4D4-05C94BDFE0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0225" y="1079380"/>
            <a:ext cx="3519488" cy="730370"/>
          </a:xfrm>
        </p:spPr>
        <p:txBody>
          <a:bodyPr bIns="0" anchor="b" anchorCtr="0"/>
          <a:lstStyle>
            <a:lvl1pPr>
              <a:defRPr lang="en-US" sz="1800" b="1" i="0" kern="1200" dirty="0" smtClean="0">
                <a:solidFill>
                  <a:schemeClr val="tx1"/>
                </a:solidFill>
                <a:latin typeface="Derailed" panose="020B0503030101060003" pitchFamily="34" charset="77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41B8332-414A-4056-A9EE-6260B3FF30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28936" y="1079432"/>
            <a:ext cx="3519488" cy="730370"/>
          </a:xfrm>
        </p:spPr>
        <p:txBody>
          <a:bodyPr bIns="0" anchor="b" anchorCtr="0"/>
          <a:lstStyle>
            <a:lvl1pPr>
              <a:defRPr lang="en-US" sz="1800" b="1" i="0" kern="1200" dirty="0" smtClean="0">
                <a:solidFill>
                  <a:schemeClr val="tx1"/>
                </a:solidFill>
                <a:latin typeface="Derailed" panose="020B0503030101060003" pitchFamily="34" charset="77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E1C3470-81B3-46B0-835F-087A908686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457514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73" y="1089815"/>
            <a:ext cx="11020281" cy="73037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0490E7-5291-4C65-9F03-93FFAD0D2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3251355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0490E7-5291-4C65-9F03-93FFAD0D2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Presentation name.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DD6B8E-E9B8-4CAF-9962-7B19C452C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683" y="1173192"/>
            <a:ext cx="11550770" cy="512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97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ing Princi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0490E7-5291-4C65-9F03-93FFAD0D2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Presentation name.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47AC8-1755-4DB2-BE3A-F9F92DEF1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057" y="836762"/>
            <a:ext cx="11437412" cy="494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99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Enabl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0490E7-5291-4C65-9F03-93FFAD0D2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Presentation name.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9E4028-966E-4D77-8176-9F6584755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309" y="1043796"/>
            <a:ext cx="11420160" cy="45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59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F5A896-A0FB-4988-AE27-5E0603721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441" y="1089814"/>
            <a:ext cx="11377027" cy="499180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0490E7-5291-4C65-9F03-93FFAD0D2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79076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4235-F314-6E45-A500-7AD3ED70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413" y="5974048"/>
            <a:ext cx="1041717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DB99-504E-1347-93DC-152EB0CA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06C497-A4DC-417A-A8B2-5BC6098619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588" y="1053410"/>
            <a:ext cx="10417175" cy="793863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0DE5B5B-C0F3-48BF-85D7-A5B05B4A32A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9588" y="2041525"/>
            <a:ext cx="10417175" cy="3621088"/>
          </a:xfrm>
        </p:spPr>
        <p:txBody>
          <a:bodyPr/>
          <a:lstStyle>
            <a:lvl1pPr>
              <a:defRPr sz="1050" b="0"/>
            </a:lvl1pPr>
          </a:lstStyle>
          <a:p>
            <a:pPr lvl="0"/>
            <a:r>
              <a:rPr lang="en-US"/>
              <a:t>Data content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2B0E90-5A79-4957-95BD-F0D29BCB2D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788064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t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4235-F314-6E45-A500-7AD3ED70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6388" y="5976218"/>
            <a:ext cx="605037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DB99-504E-1347-93DC-152EB0CA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06C497-A4DC-417A-A8B2-5BC6098619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7634" y="1053410"/>
            <a:ext cx="6039130" cy="793863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0DE5B5B-C0F3-48BF-85D7-A5B05B4A32A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87634" y="2041525"/>
            <a:ext cx="6039129" cy="3621088"/>
          </a:xfrm>
        </p:spPr>
        <p:txBody>
          <a:bodyPr/>
          <a:lstStyle>
            <a:lvl1pPr>
              <a:defRPr sz="1050" b="0"/>
            </a:lvl1pPr>
          </a:lstStyle>
          <a:p>
            <a:pPr lvl="0"/>
            <a:r>
              <a:rPr lang="en-US"/>
              <a:t>Data content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D049D2-C2DF-4525-BDD8-4E6EBC2B5D9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6769" y="2150054"/>
            <a:ext cx="3577585" cy="382616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Edit Master </a:t>
            </a:r>
            <a:br>
              <a:rPr lang="en-US"/>
            </a:br>
            <a:r>
              <a:rPr lang="en-US"/>
              <a:t>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D05D53A-A179-4AF2-B528-F70C332CAF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1054330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4235-F314-6E45-A500-7AD3ED70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DB99-504E-1347-93DC-152EB0CA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D049D2-C2DF-4525-BDD8-4E6EBC2B5D9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701838" y="1965330"/>
            <a:ext cx="3224925" cy="382616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179388" indent="-179388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Edit Master </a:t>
            </a:r>
            <a:br>
              <a:rPr lang="en-US"/>
            </a:br>
            <a:r>
              <a:rPr lang="en-US"/>
              <a:t>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BAE206F3-C0B6-4852-B385-BE04194DB4BB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517525" y="1801813"/>
            <a:ext cx="6630988" cy="3694112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001C33A-CB01-4104-9384-BA2B27DEC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361217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557D6-7A16-F24D-94C0-B75AF5D05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02" y="1079432"/>
            <a:ext cx="8319590" cy="7303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E8022-3A5C-BE46-8730-1CBF69304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62" y="2012692"/>
            <a:ext cx="831959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4235-F314-6E45-A500-7AD3ED70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DB99-504E-1347-93DC-152EB0CA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D5B7104-6B9A-4FF3-B209-F13FAE4BE0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 b="1" i="0">
                <a:solidFill>
                  <a:schemeClr val="tx2"/>
                </a:solidFill>
                <a:latin typeface="Derailed" panose="020B0503030101060003" pitchFamily="34" charset="77"/>
              </a:defRPr>
            </a:lvl1pPr>
          </a:lstStyle>
          <a:p>
            <a:pPr lvl="0"/>
            <a:r>
              <a:rPr lang="en-US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3419595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FE0E9-8C48-4347-A5E1-5C5BBCCF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D9CB8-25CD-4249-B144-5D35F390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997898DA-A52D-4418-B672-155105DDB04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55788" y="1042988"/>
            <a:ext cx="8543925" cy="4813300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11FB0B8-7362-4508-A1CD-065DA2FA2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55788" y="5974553"/>
            <a:ext cx="8543925" cy="36512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F391534-7C43-4EC5-B4DD-A3D47F04E5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369354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FE0E9-8C48-4347-A5E1-5C5BBCCF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D9CB8-25CD-4249-B144-5D35F390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997898DA-A52D-4418-B672-155105DDB04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489435" y="947738"/>
            <a:ext cx="9379669" cy="5245672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F391534-7C43-4EC5-B4DD-A3D47F04E5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697676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FE0E9-8C48-4347-A5E1-5C5BBCCF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D9CB8-25CD-4249-B144-5D35F390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0EDFDEC-A6A5-43CB-8F51-12CA762B79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988" y="1238250"/>
            <a:ext cx="3492500" cy="236378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B28E39D-B16C-4EFA-B9BE-4B2F4AE95A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40514" y="1238250"/>
            <a:ext cx="3492500" cy="236378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256AE52C-B362-4832-A02A-A193ACECC4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46040" y="1238250"/>
            <a:ext cx="3492500" cy="236378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3D733867-34D2-415F-B63F-CBA396B622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4988" y="3717175"/>
            <a:ext cx="3492500" cy="236378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D8AAC42-1A33-4AEE-A0A2-84610A056E6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40514" y="3717175"/>
            <a:ext cx="3492500" cy="236378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BA4258E-1FCE-49EE-80D2-12B98D8EA90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46040" y="3717175"/>
            <a:ext cx="3492500" cy="236378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80B7760-6999-4BB9-8B09-AE55BF7B07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280760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A50B4-0EE2-024C-A441-93227D34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FE0E9-8C48-4347-A5E1-5C5BBCCF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D9CB8-25CD-4249-B144-5D35F390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9933380-6C89-441C-B87C-347C8B436D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105420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85C1-FAE6-413E-9F76-CBBA3D107305}" type="datetimeFigureOut">
              <a:rPr lang="en-GB" smtClean="0"/>
              <a:pPr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F3BC-8F23-42D7-A047-833F2AA2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587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FF4D-2269-4DC6-A9E4-278F423933A6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161F-998C-451D-BF05-F81047895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42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539CB-7A63-EC44-A620-242D8E17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18" y="1666177"/>
            <a:ext cx="10126944" cy="1616517"/>
          </a:xfrm>
        </p:spPr>
        <p:txBody>
          <a:bodyPr anchor="b"/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D80D-9A3E-4C4F-9B6A-BF98B3C9D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619" y="3310403"/>
            <a:ext cx="10126943" cy="1500187"/>
          </a:xfrm>
        </p:spPr>
        <p:txBody>
          <a:bodyPr/>
          <a:lstStyle>
            <a:lvl1pPr marL="0" indent="0">
              <a:buNone/>
              <a:defRPr sz="4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B039C-6579-5D4F-A244-2FB52C993A45}"/>
              </a:ext>
            </a:extLst>
          </p:cNvPr>
          <p:cNvSpPr txBox="1"/>
          <p:nvPr userDrawn="1"/>
        </p:nvSpPr>
        <p:spPr>
          <a:xfrm>
            <a:off x="10514392" y="5926276"/>
            <a:ext cx="1522294" cy="323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700" b="1" i="0" kern="1200" spc="-70" baseline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ncl.ac.uk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6DD17-DAA9-4293-8AB8-291E5313B1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3279" y="441207"/>
            <a:ext cx="2118049" cy="6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7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59A7BC-6C5F-4FC1-BF73-7E1BF656E9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539CB-7A63-EC44-A620-242D8E17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18" y="1666177"/>
            <a:ext cx="10126944" cy="1616517"/>
          </a:xfrm>
        </p:spPr>
        <p:txBody>
          <a:bodyPr anchor="b"/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D80D-9A3E-4C4F-9B6A-BF98B3C9D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619" y="3310403"/>
            <a:ext cx="10126943" cy="1500187"/>
          </a:xfrm>
        </p:spPr>
        <p:txBody>
          <a:bodyPr/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4AAD43-FD85-8B4F-964B-45C0396A1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3279" y="441207"/>
            <a:ext cx="2118049" cy="6731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FB039C-6579-5D4F-A244-2FB52C993A45}"/>
              </a:ext>
            </a:extLst>
          </p:cNvPr>
          <p:cNvSpPr txBox="1"/>
          <p:nvPr userDrawn="1"/>
        </p:nvSpPr>
        <p:spPr>
          <a:xfrm>
            <a:off x="10514392" y="5926276"/>
            <a:ext cx="1522294" cy="323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700" b="1" i="0" kern="1200" spc="-70" baseline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ncl.ac.uk</a:t>
            </a:r>
          </a:p>
        </p:txBody>
      </p:sp>
    </p:spTree>
    <p:extLst>
      <p:ext uri="{BB962C8B-B14F-4D97-AF65-F5344CB8AC3E}">
        <p14:creationId xmlns:p14="http://schemas.microsoft.com/office/powerpoint/2010/main" val="111739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BB6DEA-8DA0-4E34-892A-2398ACF0C1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F539CB-7A63-EC44-A620-242D8E17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18" y="1666177"/>
            <a:ext cx="10126944" cy="1616517"/>
          </a:xfrm>
        </p:spPr>
        <p:txBody>
          <a:bodyPr anchor="b"/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D80D-9A3E-4C4F-9B6A-BF98B3C9D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619" y="3310403"/>
            <a:ext cx="10126943" cy="1500187"/>
          </a:xfrm>
        </p:spPr>
        <p:txBody>
          <a:bodyPr/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4AAD43-FD85-8B4F-964B-45C0396A16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3279" y="441207"/>
            <a:ext cx="2118049" cy="6731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FB039C-6579-5D4F-A244-2FB52C993A45}"/>
              </a:ext>
            </a:extLst>
          </p:cNvPr>
          <p:cNvSpPr txBox="1"/>
          <p:nvPr userDrawn="1"/>
        </p:nvSpPr>
        <p:spPr>
          <a:xfrm>
            <a:off x="10514392" y="5926276"/>
            <a:ext cx="1522294" cy="323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700" b="1" i="0" kern="1200" spc="-70" baseline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ncl.ac.uk</a:t>
            </a:r>
          </a:p>
        </p:txBody>
      </p:sp>
    </p:spTree>
    <p:extLst>
      <p:ext uri="{BB962C8B-B14F-4D97-AF65-F5344CB8AC3E}">
        <p14:creationId xmlns:p14="http://schemas.microsoft.com/office/powerpoint/2010/main" val="392900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646" y="1356518"/>
            <a:ext cx="5264724" cy="73037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770" y="2399145"/>
            <a:ext cx="5181600" cy="38261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 marL="180975" indent="-180975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361950" indent="-180975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9DA256-EE1D-423A-AE66-BAFB941209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350" y="1200150"/>
            <a:ext cx="5181600" cy="4591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5C5480B-C302-45E4-BDF7-F98D4205B1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87860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2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645" y="1356518"/>
            <a:ext cx="11118893" cy="73037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770" y="2399145"/>
            <a:ext cx="5181600" cy="38261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15C197-DB0F-4B81-A926-5BE0BD6F498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80939" y="2399145"/>
            <a:ext cx="5181600" cy="38261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6968C5-7D14-46C2-950B-09F6E4A75F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163348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200" y="2012400"/>
            <a:ext cx="51816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58317-8A9D-3D4C-B6B9-3059AAA22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6344" y="2012400"/>
            <a:ext cx="51816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B173A9-C9EC-4BD5-938C-6124D022B6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15869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702" y="1079432"/>
            <a:ext cx="3519236" cy="7303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2012400"/>
            <a:ext cx="35100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9CBB68C-2E8F-433E-B231-A9D7A2EBD3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320675"/>
            <a:ext cx="8323139" cy="3063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25781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678BFF-1399-B540-BF04-C8DF2C38C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02" y="1079432"/>
            <a:ext cx="8319590" cy="73037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C1777-07C2-B445-8FF2-86550F08D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9962" y="2012692"/>
            <a:ext cx="8319590" cy="4189412"/>
          </a:xfrm>
          <a:prstGeom prst="rect">
            <a:avLst/>
          </a:prstGeom>
        </p:spPr>
        <p:txBody>
          <a:bodyPr vert="horz" wrap="square" lIns="0" tIns="0" rIns="0" bIns="18000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CF7CE-F628-E948-A42E-EB813C054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94182" y="6454815"/>
            <a:ext cx="790632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0" i="0">
                <a:solidFill>
                  <a:schemeClr val="tx1"/>
                </a:solidFill>
                <a:latin typeface="Derailed" panose="020B0503030101060003" pitchFamily="34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3F08C-4FC3-D94E-8C44-49CF7FC39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0527" y="6454815"/>
            <a:ext cx="637672" cy="3501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 b="1" i="0">
                <a:solidFill>
                  <a:schemeClr val="tx1"/>
                </a:solidFill>
                <a:latin typeface="Derailed" panose="020B0503030101060003" pitchFamily="34" charset="77"/>
                <a:cs typeface="Sakkal Majalla" panose="02000000000000000000" pitchFamily="2" charset="-78"/>
              </a:defRPr>
            </a:lvl1pPr>
          </a:lstStyle>
          <a:p>
            <a:fld id="{E5E7EA0D-6364-2B4A-8E45-9A79CD741A7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47136A-9C68-724A-B15C-FA92927A8A90}"/>
              </a:ext>
            </a:extLst>
          </p:cNvPr>
          <p:cNvCxnSpPr>
            <a:cxnSpLocks/>
          </p:cNvCxnSpPr>
          <p:nvPr userDrawn="1"/>
        </p:nvCxnSpPr>
        <p:spPr>
          <a:xfrm>
            <a:off x="515938" y="6391701"/>
            <a:ext cx="111601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344337-8D4C-214D-A62F-D7752D9F33C8}"/>
              </a:ext>
            </a:extLst>
          </p:cNvPr>
          <p:cNvCxnSpPr>
            <a:cxnSpLocks/>
          </p:cNvCxnSpPr>
          <p:nvPr userDrawn="1"/>
        </p:nvCxnSpPr>
        <p:spPr>
          <a:xfrm>
            <a:off x="515938" y="762082"/>
            <a:ext cx="111601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B1E3994-DDB3-9B4C-ACCD-9CFB5A17B018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208996"/>
            <a:ext cx="1713086" cy="4856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37182F-70DA-4B72-8C7B-6A2A19CE46B2}"/>
              </a:ext>
            </a:extLst>
          </p:cNvPr>
          <p:cNvSpPr/>
          <p:nvPr userDrawn="1"/>
        </p:nvSpPr>
        <p:spPr>
          <a:xfrm>
            <a:off x="419055" y="6487741"/>
            <a:ext cx="24463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rtl="0"/>
            <a:r>
              <a:rPr lang="en-GB" sz="1800" b="1" i="0" u="none" strike="noStrike" spc="-50" baseline="30000">
                <a:solidFill>
                  <a:srgbClr val="000000"/>
                </a:solidFill>
                <a:latin typeface="Derailed" panose="020B0503030101060003" pitchFamily="34" charset="0"/>
              </a:rPr>
              <a:t>From Newcastle. </a:t>
            </a:r>
            <a:r>
              <a:rPr lang="en-GB" sz="1800" b="1" i="0" u="none" strike="noStrike" spc="-50" baseline="30000">
                <a:solidFill>
                  <a:srgbClr val="00B2A9"/>
                </a:solidFill>
                <a:latin typeface="Derailed" panose="020B0503030101060003" pitchFamily="34" charset="0"/>
              </a:rPr>
              <a:t>For the world.</a:t>
            </a:r>
          </a:p>
        </p:txBody>
      </p:sp>
    </p:spTree>
    <p:extLst>
      <p:ext uri="{BB962C8B-B14F-4D97-AF65-F5344CB8AC3E}">
        <p14:creationId xmlns:p14="http://schemas.microsoft.com/office/powerpoint/2010/main" val="62046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75" r:id="rId5"/>
    <p:sldLayoutId id="2147483652" r:id="rId6"/>
    <p:sldLayoutId id="2147483660" r:id="rId7"/>
    <p:sldLayoutId id="2147483659" r:id="rId8"/>
    <p:sldLayoutId id="2147483658" r:id="rId9"/>
    <p:sldLayoutId id="2147483662" r:id="rId10"/>
    <p:sldLayoutId id="2147483661" r:id="rId11"/>
    <p:sldLayoutId id="2147483664" r:id="rId12"/>
    <p:sldLayoutId id="2147483673" r:id="rId13"/>
    <p:sldLayoutId id="2147483672" r:id="rId14"/>
    <p:sldLayoutId id="2147483671" r:id="rId15"/>
    <p:sldLayoutId id="2147483670" r:id="rId16"/>
    <p:sldLayoutId id="2147483665" r:id="rId17"/>
    <p:sldLayoutId id="2147483666" r:id="rId18"/>
    <p:sldLayoutId id="2147483667" r:id="rId19"/>
    <p:sldLayoutId id="2147483654" r:id="rId20"/>
    <p:sldLayoutId id="2147483674" r:id="rId21"/>
    <p:sldLayoutId id="2147483669" r:id="rId22"/>
    <p:sldLayoutId id="2147483668" r:id="rId23"/>
    <p:sldLayoutId id="2147483677" r:id="rId24"/>
    <p:sldLayoutId id="2147483678" r:id="rId2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800" b="1" i="0" kern="1200">
          <a:solidFill>
            <a:schemeClr val="tx1"/>
          </a:solidFill>
          <a:latin typeface="Derailed" panose="020B0503030101060003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400" b="1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1pPr>
      <a:lvl2pPr marL="3175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tabLst/>
        <a:defRPr sz="1400" b="0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2pPr>
      <a:lvl3pPr marL="133350" indent="-13335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3pPr>
      <a:lvl4pPr marL="268288" indent="-138113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tabLst/>
        <a:defRPr sz="1050" b="0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4pPr>
      <a:lvl5pPr marL="446088" indent="-1778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tabLst/>
        <a:defRPr sz="900" b="0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1351" userDrawn="1">
          <p15:clr>
            <a:srgbClr val="F26B43"/>
          </p15:clr>
        </p15:guide>
        <p15:guide id="6" orient="horz" pos="1242" userDrawn="1">
          <p15:clr>
            <a:srgbClr val="F26B43"/>
          </p15:clr>
        </p15:guide>
        <p15:guide id="7" orient="horz" pos="39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ncl.ac.uk/nusp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eur03.safelinks.protection.outlook.com/?url=https%3A%2F%2Fyoutu.be%2FGudhRCM4UDs&amp;data=04%7C01%7Csuzanne.moffatt%40newcastle.ac.uk%7C95378ffc4d754b30802c08d9a52d5a48%7C9c5012c9b61644c2a91766814fbe3e87%7C1%7C0%7C637722436463621804%7CUnknown%7CTWFpbGZsb3d8eyJWIjoiMC4wLjAwMDAiLCJQIjoiV2luMzIiLCJBTiI6Ik1haWwiLCJXVCI6Mn0%3D%7C1000&amp;sdata=Rsy8vPZ6j06rL6Vwg3mf0XbgQRg9ZIGbDsiXMoQuGwo%3D&amp;reserved=0" TargetMode="External"/><Relationship Id="rId4" Type="http://schemas.openxmlformats.org/officeDocument/2006/relationships/hyperlink" Target="https://eur03.safelinks.protection.outlook.com/?url=http%3A%2F%2Fwww.fuse.ac.uk%2Fevents%2Fresearchprogrammemeetings%2Fpreviousmeetings%2Fimpactofsocialprescribingonhealthwellbeing.html&amp;data=04%7C01%7Csuzanne.moffatt%40newcastle.ac.uk%7C95378ffc4d754b30802c08d9a52d5a48%7C9c5012c9b61644c2a91766814fbe3e87%7C1%7C0%7C637722436463611808%7CUnknown%7CTWFpbGZsb3d8eyJWIjoiMC4wLjAwMDAiLCJQIjoiV2luMzIiLCJBTiI6Ik1haWwiLCJXVCI6Mn0%3D%7C1000&amp;sdata=LgyCIsNEy2C7wZGJgeaqcDUA%2FY6H19RxJ24n%2B6z3UPQ%3D&amp;reserved=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0BF2-6098-C946-849E-AB4A1C03A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348" y="-4138863"/>
            <a:ext cx="9551871" cy="8985183"/>
          </a:xfrm>
        </p:spPr>
        <p:txBody>
          <a:bodyPr/>
          <a:lstStyle/>
          <a:p>
            <a:r>
              <a:rPr lang="en-GB" sz="4800" dirty="0" smtClean="0">
                <a:solidFill>
                  <a:schemeClr val="tx1"/>
                </a:solidFill>
              </a:rPr>
              <a:t>What is the potential of social prescribing in tackling loneliness?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Panel Session: The role of health &amp; social care in tackling loneliness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DE91E-1327-5145-A15A-6BFBFB789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0" y="4160520"/>
            <a:ext cx="8383700" cy="257691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Suzanne Moffatt</a:t>
            </a:r>
            <a:br>
              <a:rPr lang="en-GB" dirty="0"/>
            </a:br>
            <a:r>
              <a:rPr lang="en-GB" dirty="0"/>
              <a:t>Professor of Social Gerontology</a:t>
            </a:r>
            <a:br>
              <a:rPr lang="en-GB" dirty="0"/>
            </a:br>
            <a:r>
              <a:rPr lang="en-GB" dirty="0"/>
              <a:t>Population Health </a:t>
            </a:r>
            <a:r>
              <a:rPr lang="en-GB" dirty="0" smtClean="0"/>
              <a:t>Sciences Institute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Campaign to End Loneliness International Conference</a:t>
            </a:r>
          </a:p>
          <a:p>
            <a:r>
              <a:rPr lang="en-GB" dirty="0" smtClean="0"/>
              <a:t>18</a:t>
            </a:r>
            <a:r>
              <a:rPr lang="en-GB" baseline="30000" dirty="0" smtClean="0"/>
              <a:t>th</a:t>
            </a:r>
            <a:r>
              <a:rPr lang="en-GB" dirty="0" smtClean="0"/>
              <a:t> November 2021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suzanne.moffatt@ncl.ac.uk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0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10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04949" y="927463"/>
            <a:ext cx="11283249" cy="47351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Derailed ExtraBold" panose="020B0903030101060003" pitchFamily="34" charset="0"/>
              </a:rPr>
              <a:t>Social prescribing expected to provide low-cost solution to many complex problems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Derailed ExtraBold" panose="020B09030301010600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Derailed ExtraBold" panose="020B0903030101060003" pitchFamily="34" charset="0"/>
              </a:rPr>
              <a:t>Austerity-driven public sector cuts impact on onward referral opportunities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Derailed ExtraBold" panose="020B09030301010600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Derailed ExtraBold" panose="020B0903030101060003" pitchFamily="34" charset="0"/>
              </a:rPr>
              <a:t>Long-term impact of COVID-19 on clients and services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91441" y="209006"/>
            <a:ext cx="9705702" cy="418057"/>
          </a:xfrm>
        </p:spPr>
        <p:txBody>
          <a:bodyPr/>
          <a:lstStyle/>
          <a:p>
            <a:r>
              <a:rPr lang="en-GB" sz="2800" dirty="0" smtClean="0"/>
              <a:t>Risks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593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09962" y="2012692"/>
            <a:ext cx="11026718" cy="4189412"/>
          </a:xfrm>
        </p:spPr>
        <p:txBody>
          <a:bodyPr/>
          <a:lstStyle/>
          <a:p>
            <a:r>
              <a:rPr lang="en-GB" sz="2800" dirty="0" smtClean="0"/>
              <a:t>SPRING_NE Study Team</a:t>
            </a:r>
          </a:p>
          <a:p>
            <a:r>
              <a:rPr lang="en-GB" sz="2800" dirty="0" smtClean="0"/>
              <a:t>Study participants</a:t>
            </a:r>
          </a:p>
          <a:p>
            <a:r>
              <a:rPr lang="en-GB" sz="2800" dirty="0" smtClean="0"/>
              <a:t>Ways to Wellness, provider organisations and link workers</a:t>
            </a:r>
          </a:p>
          <a:p>
            <a:r>
              <a:rPr lang="en-GB" sz="2800" dirty="0" smtClean="0"/>
              <a:t>Newcastle Gateshead Clinical Commissioning Group</a:t>
            </a:r>
          </a:p>
          <a:p>
            <a:r>
              <a:rPr lang="en-GB" sz="2800" dirty="0" smtClean="0"/>
              <a:t>National Institute of Health Research</a:t>
            </a:r>
            <a:endParaRPr lang="en-GB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11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0" y="136525"/>
            <a:ext cx="8693150" cy="490538"/>
          </a:xfrm>
        </p:spPr>
        <p:txBody>
          <a:bodyPr/>
          <a:lstStyle/>
          <a:p>
            <a:r>
              <a:rPr lang="en-GB" sz="4000" dirty="0" smtClean="0"/>
              <a:t>Acknowledgements</a:t>
            </a:r>
            <a:endParaRPr lang="en-GB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694" y="5277998"/>
            <a:ext cx="3349669" cy="70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F3BC-8F23-42D7-A047-833F2AA24303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0"/>
            <a:ext cx="8677153" cy="627063"/>
          </a:xfrm>
        </p:spPr>
        <p:txBody>
          <a:bodyPr/>
          <a:lstStyle/>
          <a:p>
            <a:r>
              <a:rPr lang="en-GB" sz="4000" dirty="0" smtClean="0"/>
              <a:t>Further Information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800100"/>
            <a:ext cx="1189784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Gibson K, Pollard TM, Moffatt S (2021) Social prescribing and classed Inequality: a journey of upward health mobility? </a:t>
            </a:r>
            <a:r>
              <a:rPr lang="en-GB" sz="2400" i="1" dirty="0" smtClean="0"/>
              <a:t>Social Science &amp; Medicine </a:t>
            </a:r>
            <a:r>
              <a:rPr lang="en-GB" sz="2400" dirty="0" smtClean="0"/>
              <a:t>280, 114037</a:t>
            </a:r>
          </a:p>
          <a:p>
            <a:endParaRPr lang="en-GB" sz="2400" dirty="0" smtClean="0"/>
          </a:p>
          <a:p>
            <a:r>
              <a:rPr lang="en-GB" sz="2400" dirty="0" smtClean="0"/>
              <a:t>Wildman J, Wildman JM (2021) Evaluation of a </a:t>
            </a:r>
            <a:r>
              <a:rPr lang="en-GB" sz="2400" smtClean="0"/>
              <a:t>Community Health Worker </a:t>
            </a:r>
            <a:r>
              <a:rPr lang="en-GB" sz="2400" dirty="0" smtClean="0"/>
              <a:t>Social Prescribing Programme Among UK </a:t>
            </a:r>
            <a:r>
              <a:rPr lang="en-GB" sz="2400" smtClean="0"/>
              <a:t>Patients with Type </a:t>
            </a:r>
            <a:r>
              <a:rPr lang="en-GB" sz="2400" dirty="0" smtClean="0"/>
              <a:t>2 Diabetes. </a:t>
            </a:r>
            <a:r>
              <a:rPr lang="en-GB" sz="2400" i="1" dirty="0" smtClean="0"/>
              <a:t>JAMA NETW Open; </a:t>
            </a:r>
            <a:r>
              <a:rPr lang="en-GB" sz="2400" dirty="0" smtClean="0"/>
              <a:t>4 (9):e 212636</a:t>
            </a:r>
          </a:p>
          <a:p>
            <a:endParaRPr lang="en-GB" sz="2400" dirty="0"/>
          </a:p>
          <a:p>
            <a:r>
              <a:rPr lang="en-GB" sz="2400" dirty="0" smtClean="0"/>
              <a:t>Study website: </a:t>
            </a:r>
            <a:r>
              <a:rPr lang="en-GB" sz="2400" b="1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GB" sz="2400" b="1" dirty="0" smtClean="0">
                <a:solidFill>
                  <a:schemeClr val="bg1"/>
                </a:solidFill>
                <a:hlinkClick r:id="rId3"/>
              </a:rPr>
              <a:t>research.ncl.ac.uk/nuspe</a:t>
            </a:r>
            <a:endParaRPr lang="en-GB" sz="2400" b="1" dirty="0" smtClean="0">
              <a:solidFill>
                <a:schemeClr val="bg1"/>
              </a:solidFill>
            </a:endParaRPr>
          </a:p>
          <a:p>
            <a:endParaRPr lang="en-GB" sz="2400" b="1" dirty="0" smtClean="0">
              <a:solidFill>
                <a:schemeClr val="bg1"/>
              </a:solidFill>
            </a:endParaRPr>
          </a:p>
          <a:p>
            <a:r>
              <a:rPr lang="en-GB" sz="2400" dirty="0" smtClean="0"/>
              <a:t>End of Award  conference </a:t>
            </a:r>
            <a:r>
              <a:rPr lang="en-GB" sz="2400" u="sng" dirty="0" smtClean="0">
                <a:hlinkClick r:id="rId4"/>
              </a:rPr>
              <a:t>http</a:t>
            </a:r>
            <a:r>
              <a:rPr lang="en-GB" sz="2400" u="sng" dirty="0">
                <a:hlinkClick r:id="rId4"/>
              </a:rPr>
              <a:t>://www.fuse.ac.uk/events/researchprogrammemeetings/previousmeetings/impactofsocialprescribingonhealthwellbeing.html</a:t>
            </a:r>
            <a:r>
              <a:rPr lang="en-GB" sz="2400" dirty="0"/>
              <a:t> and YouTube channel: </a:t>
            </a:r>
            <a:r>
              <a:rPr lang="en-GB" sz="2400" u="sng" dirty="0">
                <a:hlinkClick r:id="rId5"/>
              </a:rPr>
              <a:t>https://youtu.be/GudhRCM4UDs</a:t>
            </a:r>
            <a:r>
              <a:rPr lang="en-GB" sz="2400" dirty="0"/>
              <a:t> </a:t>
            </a:r>
            <a:endParaRPr lang="en-GB" sz="2400" dirty="0" smtClean="0"/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b="1" dirty="0" smtClean="0"/>
              <a:t>End of award report published by NIHR in 2022</a:t>
            </a:r>
          </a:p>
          <a:p>
            <a:endParaRPr lang="en-GB" sz="2400" b="1" dirty="0"/>
          </a:p>
          <a:p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09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762000"/>
            <a:ext cx="7720717" cy="5572539"/>
          </a:xfrm>
        </p:spPr>
        <p:txBody>
          <a:bodyPr/>
          <a:lstStyle/>
          <a:p>
            <a:endParaRPr lang="en-GB" sz="2400" b="0" dirty="0" smtClean="0"/>
          </a:p>
          <a:p>
            <a:r>
              <a:rPr lang="en-GB" sz="2400" b="0" dirty="0" smtClean="0"/>
              <a:t>SP enables healthcare professionals to address non-medical causes of ill-health through using resources of the voluntary &amp; community sectors</a:t>
            </a:r>
          </a:p>
          <a:p>
            <a:endParaRPr lang="en-GB" sz="2400" b="0" dirty="0"/>
          </a:p>
          <a:p>
            <a:r>
              <a:rPr lang="en-GB" sz="2400" b="0" dirty="0" smtClean="0"/>
              <a:t>To encourage engagement many SP schemes involve a </a:t>
            </a:r>
            <a:r>
              <a:rPr lang="en-GB" sz="2400" dirty="0" smtClean="0"/>
              <a:t>facilitator</a:t>
            </a:r>
            <a:r>
              <a:rPr lang="en-GB" sz="2400" b="0" dirty="0" smtClean="0"/>
              <a:t> (</a:t>
            </a:r>
            <a:r>
              <a:rPr lang="en-GB" sz="2400" dirty="0" smtClean="0"/>
              <a:t>link worker</a:t>
            </a:r>
            <a:r>
              <a:rPr lang="en-GB" sz="2400" b="0" dirty="0" smtClean="0"/>
              <a:t>) who supports service users to identify and achieve personalised goals</a:t>
            </a:r>
          </a:p>
          <a:p>
            <a:endParaRPr lang="en-GB" sz="2400" b="0" dirty="0" smtClean="0"/>
          </a:p>
          <a:p>
            <a:r>
              <a:rPr lang="en-GB" sz="2400" dirty="0"/>
              <a:t>No</a:t>
            </a:r>
            <a:r>
              <a:rPr lang="en-GB" sz="2400" b="0" dirty="0"/>
              <a:t> </a:t>
            </a:r>
            <a:r>
              <a:rPr lang="en-GB" sz="2400" dirty="0" smtClean="0"/>
              <a:t>single </a:t>
            </a:r>
            <a:r>
              <a:rPr lang="en-GB" sz="2400" dirty="0"/>
              <a:t>model</a:t>
            </a:r>
            <a:r>
              <a:rPr lang="en-GB" sz="2400" b="0" dirty="0"/>
              <a:t>, but now part of NHS primary care 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2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25129" y="77002"/>
            <a:ext cx="8704424" cy="550061"/>
          </a:xfrm>
        </p:spPr>
        <p:txBody>
          <a:bodyPr/>
          <a:lstStyle/>
          <a:p>
            <a:r>
              <a:rPr lang="en-GB" sz="3200" dirty="0" smtClean="0"/>
              <a:t>What is social prescribing?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07" y="914401"/>
            <a:ext cx="2603035" cy="2438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25" y="3640138"/>
            <a:ext cx="3595997" cy="23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7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6413" y="6089690"/>
            <a:ext cx="1041717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3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243841" y="762000"/>
            <a:ext cx="11811000" cy="4828903"/>
          </a:xfrm>
        </p:spPr>
        <p:txBody>
          <a:bodyPr/>
          <a:lstStyle/>
          <a:p>
            <a:r>
              <a:rPr lang="en-GB" sz="2400" i="1" dirty="0" smtClean="0"/>
              <a:t>Foster et al 2020 </a:t>
            </a:r>
            <a:r>
              <a:rPr lang="en-GB" sz="2400" dirty="0" smtClean="0"/>
              <a:t>Evaluated national social prescribing programme funded by British Red Cross</a:t>
            </a:r>
          </a:p>
          <a:p>
            <a:r>
              <a:rPr lang="en-GB" sz="2400" dirty="0" smtClean="0"/>
              <a:t>Delivered by paid link workers &amp; volunteers, </a:t>
            </a:r>
            <a:r>
              <a:rPr lang="en-GB" sz="2400" b="1" i="1" dirty="0" smtClean="0">
                <a:solidFill>
                  <a:schemeClr val="tx2">
                    <a:lumMod val="50000"/>
                  </a:schemeClr>
                </a:solidFill>
              </a:rPr>
              <a:t>12 week </a:t>
            </a:r>
            <a:r>
              <a:rPr lang="en-GB" sz="2400" dirty="0" smtClean="0"/>
              <a:t>programme</a:t>
            </a:r>
          </a:p>
          <a:p>
            <a:r>
              <a:rPr lang="en-GB" sz="2400" dirty="0" smtClean="0"/>
              <a:t>Target population adults aged 18 + years (mean age 66 years, range 18+-75+)</a:t>
            </a:r>
          </a:p>
          <a:p>
            <a:endParaRPr lang="en-GB" sz="2400" dirty="0"/>
          </a:p>
          <a:p>
            <a:r>
              <a:rPr lang="en-GB" sz="2400" dirty="0" smtClean="0"/>
              <a:t>Results: immediately post-intervention over 70% reported </a:t>
            </a:r>
            <a:r>
              <a:rPr lang="en-GB" sz="2400" b="1" i="1" dirty="0" smtClean="0"/>
              <a:t>reduced</a:t>
            </a:r>
            <a:r>
              <a:rPr lang="en-GB" sz="2400" dirty="0" smtClean="0"/>
              <a:t> loneliness- UCLA-3 (n=1634/2250)</a:t>
            </a:r>
          </a:p>
          <a:p>
            <a:r>
              <a:rPr lang="en-GB" sz="2400" dirty="0" smtClean="0"/>
              <a:t>Three month UCLA follow up of n=101, 60% experienced </a:t>
            </a:r>
            <a:r>
              <a:rPr lang="en-GB" sz="2400" b="1" i="1" dirty="0" smtClean="0"/>
              <a:t>worsening</a:t>
            </a:r>
            <a:r>
              <a:rPr lang="en-GB" sz="2400" dirty="0" smtClean="0"/>
              <a:t> of loneliness</a:t>
            </a:r>
          </a:p>
          <a:p>
            <a:r>
              <a:rPr lang="en-GB" sz="2400" dirty="0" smtClean="0"/>
              <a:t>Possible explanations: (</a:t>
            </a:r>
            <a:r>
              <a:rPr lang="en-GB" sz="2400" dirty="0" err="1" smtClean="0"/>
              <a:t>i</a:t>
            </a:r>
            <a:r>
              <a:rPr lang="en-GB" sz="2400" dirty="0" smtClean="0"/>
              <a:t>) ending of link worker/volunteer support with transport; </a:t>
            </a:r>
          </a:p>
          <a:p>
            <a:r>
              <a:rPr lang="en-GB" sz="2400" dirty="0" smtClean="0"/>
              <a:t>(ii) service users </a:t>
            </a:r>
            <a:r>
              <a:rPr lang="en-GB" sz="2400" b="1" i="1" dirty="0" smtClean="0"/>
              <a:t>missing relationships developed </a:t>
            </a:r>
            <a:r>
              <a:rPr lang="en-GB" sz="2400" dirty="0" smtClean="0"/>
              <a:t>with ink worker/volunteer</a:t>
            </a:r>
          </a:p>
          <a:p>
            <a:endParaRPr lang="en-GB" sz="2400" dirty="0"/>
          </a:p>
          <a:p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Raises questions about length of SP interventions and what can reasonably be expected from a 12 week programme</a:t>
            </a:r>
          </a:p>
          <a:p>
            <a:r>
              <a:rPr lang="en-GB" sz="1600" i="1" dirty="0" smtClean="0"/>
              <a:t>Foster et al </a:t>
            </a:r>
            <a:r>
              <a:rPr lang="en-GB" sz="1600" dirty="0" smtClean="0"/>
              <a:t>Impact of social prescribing to address loneliness: A mixed methods evaluation of a national social prescribing programme Health &amp; </a:t>
            </a:r>
            <a:r>
              <a:rPr lang="en-GB" sz="1600" dirty="0" err="1" smtClean="0"/>
              <a:t>Soc</a:t>
            </a:r>
            <a:r>
              <a:rPr lang="en-GB" sz="1600" dirty="0" smtClean="0"/>
              <a:t> Care in </a:t>
            </a:r>
            <a:r>
              <a:rPr lang="en-GB" sz="1600" dirty="0" err="1" smtClean="0"/>
              <a:t>Comm</a:t>
            </a:r>
            <a:r>
              <a:rPr lang="en-GB" sz="1600" dirty="0" smtClean="0"/>
              <a:t> 2020</a:t>
            </a:r>
            <a:endParaRPr lang="en-GB" sz="16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1920" y="152400"/>
            <a:ext cx="9982200" cy="609600"/>
          </a:xfrm>
        </p:spPr>
        <p:txBody>
          <a:bodyPr/>
          <a:lstStyle/>
          <a:p>
            <a:r>
              <a:rPr lang="en-GB" sz="2800" dirty="0" smtClean="0"/>
              <a:t>Evidence on SP addressing loneliness and social isolation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843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0"/>
            <a:ext cx="10652680" cy="2057400"/>
          </a:xfrm>
        </p:spPr>
        <p:txBody>
          <a:bodyPr>
            <a:normAutofit/>
          </a:bodyPr>
          <a:lstStyle/>
          <a:p>
            <a:r>
              <a:rPr lang="en-GB" sz="4900" b="1" u="sng" dirty="0">
                <a:solidFill>
                  <a:schemeClr val="tx2"/>
                </a:solidFill>
                <a:latin typeface="Derailed ExtraBold" panose="020B0903030101060003" pitchFamily="34" charset="0"/>
              </a:rPr>
              <a:t>S</a:t>
            </a:r>
            <a:r>
              <a:rPr lang="en-GB" sz="4900" b="1" dirty="0">
                <a:solidFill>
                  <a:schemeClr val="tx2"/>
                </a:solidFill>
                <a:latin typeface="Derailed ExtraBold" panose="020B0903030101060003" pitchFamily="34" charset="0"/>
              </a:rPr>
              <a:t>ocial </a:t>
            </a:r>
            <a:r>
              <a:rPr lang="en-GB" sz="4900" b="1" u="sng" dirty="0">
                <a:solidFill>
                  <a:schemeClr val="tx2"/>
                </a:solidFill>
                <a:latin typeface="Derailed ExtraBold" panose="020B0903030101060003" pitchFamily="34" charset="0"/>
              </a:rPr>
              <a:t>Pr</a:t>
            </a:r>
            <a:r>
              <a:rPr lang="en-GB" sz="4900" b="1" dirty="0">
                <a:solidFill>
                  <a:schemeClr val="tx2"/>
                </a:solidFill>
                <a:latin typeface="Derailed ExtraBold" panose="020B0903030101060003" pitchFamily="34" charset="0"/>
              </a:rPr>
              <a:t>escribing </a:t>
            </a:r>
            <a:r>
              <a:rPr lang="en-GB" sz="4900" b="1" u="sng" dirty="0">
                <a:solidFill>
                  <a:schemeClr val="tx2"/>
                </a:solidFill>
                <a:latin typeface="Derailed ExtraBold" panose="020B0903030101060003" pitchFamily="34" charset="0"/>
              </a:rPr>
              <a:t>in</a:t>
            </a:r>
            <a:r>
              <a:rPr lang="en-GB" sz="4900" b="1" dirty="0">
                <a:solidFill>
                  <a:schemeClr val="tx2"/>
                </a:solidFill>
                <a:latin typeface="Derailed ExtraBold" panose="020B0903030101060003" pitchFamily="34" charset="0"/>
              </a:rPr>
              <a:t> the </a:t>
            </a:r>
            <a:r>
              <a:rPr lang="en-GB" sz="4900" b="1" u="sng" dirty="0">
                <a:solidFill>
                  <a:schemeClr val="tx2"/>
                </a:solidFill>
                <a:latin typeface="Derailed ExtraBold" panose="020B0903030101060003" pitchFamily="34" charset="0"/>
              </a:rPr>
              <a:t>N</a:t>
            </a:r>
            <a:r>
              <a:rPr lang="en-GB" sz="4900" b="1" dirty="0">
                <a:solidFill>
                  <a:schemeClr val="tx2"/>
                </a:solidFill>
                <a:latin typeface="Derailed ExtraBold" panose="020B0903030101060003" pitchFamily="34" charset="0"/>
              </a:rPr>
              <a:t>orth </a:t>
            </a:r>
            <a:r>
              <a:rPr lang="en-GB" sz="4900" b="1" u="sng" dirty="0">
                <a:solidFill>
                  <a:schemeClr val="tx2"/>
                </a:solidFill>
                <a:latin typeface="Derailed ExtraBold" panose="020B0903030101060003" pitchFamily="34" charset="0"/>
              </a:rPr>
              <a:t>E</a:t>
            </a:r>
            <a:r>
              <a:rPr lang="en-GB" sz="4900" b="1" dirty="0">
                <a:solidFill>
                  <a:schemeClr val="tx2"/>
                </a:solidFill>
                <a:latin typeface="Derailed ExtraBold" panose="020B0903030101060003" pitchFamily="34" charset="0"/>
              </a:rPr>
              <a:t>ast </a:t>
            </a:r>
            <a:r>
              <a:rPr lang="en-GB" b="1" dirty="0" smtClean="0">
                <a:solidFill>
                  <a:schemeClr val="tx2"/>
                </a:solidFill>
              </a:rPr>
              <a:t/>
            </a:r>
            <a:br>
              <a:rPr lang="en-GB" b="1" dirty="0" smtClean="0">
                <a:solidFill>
                  <a:schemeClr val="tx2"/>
                </a:solidFill>
              </a:rPr>
            </a:br>
            <a:r>
              <a:rPr lang="en-GB" b="1" dirty="0" smtClean="0">
                <a:solidFill>
                  <a:schemeClr val="tx2"/>
                </a:solidFill>
              </a:rPr>
              <a:t>(</a:t>
            </a:r>
            <a:r>
              <a:rPr lang="en-GB" dirty="0">
                <a:solidFill>
                  <a:schemeClr val="tx2"/>
                </a:solidFill>
              </a:rPr>
              <a:t>SPRING_NE Study</a:t>
            </a:r>
            <a:r>
              <a:rPr lang="en-GB" dirty="0"/>
              <a:t>)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506079"/>
            <a:ext cx="11018440" cy="46708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400" dirty="0" smtClean="0"/>
          </a:p>
          <a:p>
            <a:pPr marL="0" indent="0">
              <a:buNone/>
            </a:pPr>
            <a:r>
              <a:rPr lang="en-GB" sz="4400" dirty="0" smtClean="0"/>
              <a:t>Aims</a:t>
            </a:r>
            <a:endParaRPr lang="en-GB" sz="4400" dirty="0"/>
          </a:p>
          <a:p>
            <a:pPr marL="0" indent="0">
              <a:buNone/>
            </a:pPr>
            <a:r>
              <a:rPr lang="en-GB" sz="3200" dirty="0"/>
              <a:t>To evaluate the impact and costs of a link worker social prescribing intervention on health and healthcare costs and utilisation and to </a:t>
            </a:r>
            <a:r>
              <a:rPr lang="en-GB" sz="3200" u="sng" dirty="0"/>
              <a:t>observe link worker </a:t>
            </a:r>
            <a:r>
              <a:rPr lang="en-GB" sz="3200" dirty="0"/>
              <a:t>delivery and </a:t>
            </a:r>
            <a:r>
              <a:rPr lang="en-GB" sz="3200" u="sng" dirty="0"/>
              <a:t>patient engagement</a:t>
            </a:r>
            <a:r>
              <a:rPr lang="en-GB" sz="3200" dirty="0"/>
              <a:t>. </a:t>
            </a:r>
            <a:endParaRPr lang="en-GB" sz="3200" dirty="0" smtClean="0"/>
          </a:p>
          <a:p>
            <a:pPr marL="0" indent="0">
              <a:buNone/>
            </a:pPr>
            <a:r>
              <a:rPr lang="en-GB" sz="2400" i="1" dirty="0" smtClean="0"/>
              <a:t>NIHR Public Health Research Programme Project 16/122/33</a:t>
            </a:r>
            <a:endParaRPr lang="en-GB" sz="2400" i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1794790"/>
            <a:ext cx="2413318" cy="124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58" y="5826808"/>
            <a:ext cx="1478430" cy="70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60" y="5488176"/>
            <a:ext cx="1982968" cy="125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nkg73\AppData\Local\Microsoft\Windows\INetCache\Content.Outlook\053SIKP5\NU_Logo_Whit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728" y="5847176"/>
            <a:ext cx="1615974" cy="700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5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long-term-conditions.png">
            <a:extLst>
              <a:ext uri="{FF2B5EF4-FFF2-40B4-BE49-F238E27FC236}">
                <a16:creationId xmlns:a16="http://schemas.microsoft.com/office/drawing/2014/main" id="{B11A0D23-EEC0-4575-9CDB-D468A1EC9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-2299" r="-3836"/>
          <a:stretch/>
        </p:blipFill>
        <p:spPr>
          <a:xfrm>
            <a:off x="2052100" y="1389811"/>
            <a:ext cx="5207480" cy="468052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D0D3EF-0B3C-424F-8B17-FBCC690050AB}"/>
              </a:ext>
            </a:extLst>
          </p:cNvPr>
          <p:cNvSpPr/>
          <p:nvPr/>
        </p:nvSpPr>
        <p:spPr>
          <a:xfrm>
            <a:off x="3431704" y="3065576"/>
            <a:ext cx="2376264" cy="108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Link workers</a:t>
            </a:r>
          </a:p>
          <a:p>
            <a:r>
              <a:rPr lang="en-GB" b="1" dirty="0"/>
              <a:t>26 FTE across 2</a:t>
            </a:r>
          </a:p>
          <a:p>
            <a:r>
              <a:rPr lang="en-GB" b="1" dirty="0"/>
              <a:t>Providers</a:t>
            </a:r>
          </a:p>
          <a:p>
            <a:r>
              <a:rPr lang="en-GB" b="1" dirty="0"/>
              <a:t>(NHS Band 2-3-4)</a:t>
            </a:r>
          </a:p>
          <a:p>
            <a:endParaRPr lang="en-GB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0" y="908720"/>
            <a:ext cx="91440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106017" y="116632"/>
            <a:ext cx="10319081" cy="576065"/>
          </a:xfrm>
          <a:prstGeom prst="rect">
            <a:avLst/>
          </a:prstGeom>
        </p:spPr>
        <p:txBody>
          <a:bodyPr vert="horz" lIns="73626" tIns="36812" rIns="73626" bIns="3681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Ways to Wellness social prescribing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0" y="5422259"/>
            <a:ext cx="146304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851435-E2C3-42D0-BEF1-86F595851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130" y="860182"/>
            <a:ext cx="2131776" cy="142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16819C-EB28-45C0-A9B8-A75186F0A0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131" y="2482403"/>
            <a:ext cx="2131775" cy="15294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8F1FF1-7799-4E69-B4BC-64AE604CC5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130" y="4166208"/>
            <a:ext cx="2131776" cy="14560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3005FD-6743-4EA7-B569-7E9DB38FF2DC}"/>
              </a:ext>
            </a:extLst>
          </p:cNvPr>
          <p:cNvSpPr/>
          <p:nvPr/>
        </p:nvSpPr>
        <p:spPr>
          <a:xfrm>
            <a:off x="3611724" y="3247116"/>
            <a:ext cx="20882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26 FTE Link workers</a:t>
            </a:r>
          </a:p>
          <a:p>
            <a:pPr algn="ctr"/>
            <a:r>
              <a:rPr lang="en-GB" sz="1600" b="1" dirty="0"/>
              <a:t>across 2 providers</a:t>
            </a:r>
          </a:p>
          <a:p>
            <a:pPr algn="ctr"/>
            <a:r>
              <a:rPr lang="en-GB" sz="1600" b="1" dirty="0"/>
              <a:t>(NHS Band 2-3-4)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42257F5-AE5A-41C0-B823-7B3D53D9B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78"/>
          <a:stretch/>
        </p:blipFill>
        <p:spPr bwMode="auto">
          <a:xfrm>
            <a:off x="3863752" y="2924944"/>
            <a:ext cx="1512168" cy="3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E058162A-8BF7-4A15-B9A7-C749EE27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20540" y="6492876"/>
            <a:ext cx="350920" cy="365125"/>
          </a:xfrm>
        </p:spPr>
        <p:txBody>
          <a:bodyPr/>
          <a:lstStyle/>
          <a:p>
            <a:pPr algn="ctr"/>
            <a:fld id="{C7014EB4-8283-49BF-9EDC-F7309C712CE9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5746295"/>
            <a:ext cx="611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https://waystowellness.org.uk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284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69820"/>
            <a:ext cx="10504287" cy="1822498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Varied client </a:t>
            </a:r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experiences of </a:t>
            </a:r>
            <a:r>
              <a:rPr lang="en-GB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 prescribing engagement/delivery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489" y="3764279"/>
            <a:ext cx="4937760" cy="25638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+mj-lt"/>
              </a:rPr>
              <a:t> Some </a:t>
            </a:r>
            <a:r>
              <a:rPr lang="en-GB" sz="2400" dirty="0">
                <a:latin typeface="+mj-lt"/>
              </a:rPr>
              <a:t>participants experienced an </a:t>
            </a:r>
            <a:r>
              <a:rPr lang="en-GB" sz="2400" dirty="0" smtClean="0">
                <a:latin typeface="+mj-lt"/>
              </a:rPr>
              <a:t>holistic </a:t>
            </a:r>
            <a:r>
              <a:rPr lang="en-GB" sz="2400" dirty="0">
                <a:latin typeface="+mj-lt"/>
              </a:rPr>
              <a:t>intervention which was deeply connected with their lives and a key form of </a:t>
            </a:r>
            <a:r>
              <a:rPr lang="en-GB" sz="2400" dirty="0" smtClean="0">
                <a:latin typeface="+mj-lt"/>
              </a:rPr>
              <a:t>support</a:t>
            </a:r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20839" y="3764279"/>
            <a:ext cx="4896753" cy="25639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400" dirty="0" smtClean="0"/>
              <a:t> Other </a:t>
            </a:r>
            <a:r>
              <a:rPr lang="en-GB" sz="2400" dirty="0"/>
              <a:t>participants’ experienced a light-touch intervention </a:t>
            </a:r>
            <a:r>
              <a:rPr lang="en-GB" sz="2400" dirty="0" smtClean="0"/>
              <a:t>more akin to signposting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748489" y="2697466"/>
            <a:ext cx="10771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VARIATION IN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‘DOSE’/INTENSITY 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96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76" y="137161"/>
            <a:ext cx="11354032" cy="97536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Meet ‘Tracy’ …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399061"/>
            <a:ext cx="11163608" cy="2959579"/>
          </a:xfrm>
          <a:prstGeom prst="wedgeRoundRectCallout">
            <a:avLst>
              <a:gd name="adj1" fmla="val -33961"/>
              <a:gd name="adj2" fmla="val 54643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GB" sz="2000" i="1" dirty="0" smtClean="0">
                <a:solidFill>
                  <a:srgbClr val="0070C0"/>
                </a:solidFill>
              </a:rPr>
              <a:t>… </a:t>
            </a:r>
            <a:r>
              <a:rPr lang="en-GB" sz="2400" i="1" dirty="0" smtClean="0">
                <a:solidFill>
                  <a:srgbClr val="0070C0"/>
                </a:solidFill>
              </a:rPr>
              <a:t>Before the heart attack, I used to drive, and I used to pop out everywhere … but now I’ve got to a stage where I’ve been unwell, I sit in a lot just waiting for that next appointment to come through … [link worker] gave me a form, a newspaper, so we can do free courses. So I’m looking into a cookery course … I need to try and get better, get my health better, because it’s depressing having to sit and do nothing all day.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455920"/>
            <a:ext cx="10698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Open and trusting relationship with link worker key to positive experience </a:t>
            </a:r>
          </a:p>
          <a:p>
            <a:r>
              <a:rPr lang="en-GB" sz="2400" dirty="0" smtClean="0"/>
              <a:t>of social prescribing (Moffatt et al 2017, 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BMJ Open 2017;7:e015203</a:t>
            </a:r>
            <a:r>
              <a:rPr lang="en-GB" sz="2400" dirty="0" smtClean="0"/>
              <a:t>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459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76" y="182881"/>
            <a:ext cx="11354032" cy="92964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Value of groups</a:t>
            </a:r>
            <a:br>
              <a:rPr lang="en-GB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572000" y="899161"/>
            <a:ext cx="6972608" cy="4407931"/>
          </a:xfrm>
          <a:prstGeom prst="round2DiagRect">
            <a:avLst>
              <a:gd name="adj1" fmla="val 102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The conversation moves to [name] pool opening and the link worker says</a:t>
            </a:r>
            <a:r>
              <a:rPr lang="en-GB" sz="2000" dirty="0">
                <a:solidFill>
                  <a:srgbClr val="0070C0"/>
                </a:solidFill>
              </a:rPr>
              <a:t> ‘I thought of you </a:t>
            </a:r>
            <a:r>
              <a:rPr lang="en-GB" sz="2000" dirty="0" smtClean="0">
                <a:solidFill>
                  <a:srgbClr val="0070C0"/>
                </a:solidFill>
              </a:rPr>
              <a:t>[Tracy] </a:t>
            </a:r>
            <a:r>
              <a:rPr lang="en-GB" sz="2000" dirty="0">
                <a:solidFill>
                  <a:srgbClr val="0070C0"/>
                </a:solidFill>
              </a:rPr>
              <a:t>because I know you like swimming</a:t>
            </a:r>
            <a:r>
              <a:rPr lang="en-GB" sz="2000" dirty="0" smtClean="0">
                <a:solidFill>
                  <a:schemeClr val="tx1"/>
                </a:solidFill>
              </a:rPr>
              <a:t>’ … ‘</a:t>
            </a:r>
            <a:r>
              <a:rPr lang="en-GB" sz="2000" dirty="0">
                <a:solidFill>
                  <a:schemeClr val="tx1"/>
                </a:solidFill>
              </a:rPr>
              <a:t>What would you need to help you to go?’ the link worker asks. </a:t>
            </a:r>
            <a:r>
              <a:rPr lang="en-GB" sz="2000" dirty="0" smtClean="0">
                <a:solidFill>
                  <a:srgbClr val="0070C0"/>
                </a:solidFill>
              </a:rPr>
              <a:t>I don’t know, Tracy says, not right now.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The </a:t>
            </a:r>
            <a:r>
              <a:rPr lang="en-GB" sz="2000" dirty="0">
                <a:solidFill>
                  <a:srgbClr val="0070C0"/>
                </a:solidFill>
              </a:rPr>
              <a:t>only other female </a:t>
            </a:r>
            <a:r>
              <a:rPr lang="en-GB" sz="2000" dirty="0" smtClean="0">
                <a:solidFill>
                  <a:srgbClr val="0070C0"/>
                </a:solidFill>
              </a:rPr>
              <a:t>attendee [Janice] </a:t>
            </a:r>
            <a:r>
              <a:rPr lang="en-GB" sz="2000" dirty="0">
                <a:solidFill>
                  <a:srgbClr val="0070C0"/>
                </a:solidFill>
              </a:rPr>
              <a:t>says she’d go with </a:t>
            </a:r>
            <a:r>
              <a:rPr lang="en-GB" sz="2000" dirty="0" smtClean="0">
                <a:solidFill>
                  <a:srgbClr val="0070C0"/>
                </a:solidFill>
              </a:rPr>
              <a:t>Tracy </a:t>
            </a:r>
            <a:r>
              <a:rPr lang="en-GB" sz="2000" dirty="0">
                <a:solidFill>
                  <a:schemeClr val="tx1"/>
                </a:solidFill>
              </a:rPr>
              <a:t>and the link worker suggests they call in for a coffee and see what it’s like before they go. </a:t>
            </a:r>
            <a:r>
              <a:rPr lang="en-GB" sz="2000" dirty="0" smtClean="0">
                <a:solidFill>
                  <a:schemeClr val="tx1"/>
                </a:solidFill>
              </a:rPr>
              <a:t>Paul </a:t>
            </a:r>
            <a:r>
              <a:rPr lang="en-GB" sz="2000" dirty="0">
                <a:solidFill>
                  <a:schemeClr val="tx1"/>
                </a:solidFill>
              </a:rPr>
              <a:t>interrupts with another story and while he’s talking </a:t>
            </a:r>
            <a:r>
              <a:rPr lang="en-GB" sz="2000" dirty="0" smtClean="0">
                <a:solidFill>
                  <a:srgbClr val="0070C0"/>
                </a:solidFill>
              </a:rPr>
              <a:t>Janice </a:t>
            </a:r>
            <a:r>
              <a:rPr lang="en-GB" sz="2000" dirty="0">
                <a:solidFill>
                  <a:srgbClr val="0070C0"/>
                </a:solidFill>
              </a:rPr>
              <a:t>quietly asks </a:t>
            </a:r>
            <a:r>
              <a:rPr lang="en-GB" sz="2000" dirty="0" smtClean="0">
                <a:solidFill>
                  <a:srgbClr val="0070C0"/>
                </a:solidFill>
              </a:rPr>
              <a:t>Tracy </a:t>
            </a:r>
            <a:r>
              <a:rPr lang="en-GB" sz="2000" dirty="0">
                <a:solidFill>
                  <a:srgbClr val="0070C0"/>
                </a:solidFill>
              </a:rPr>
              <a:t>what size </a:t>
            </a:r>
            <a:r>
              <a:rPr lang="en-GB" sz="2000" dirty="0" smtClean="0">
                <a:solidFill>
                  <a:srgbClr val="0070C0"/>
                </a:solidFill>
              </a:rPr>
              <a:t>swimming costume she takes and </a:t>
            </a:r>
            <a:r>
              <a:rPr lang="en-GB" sz="2000" dirty="0">
                <a:solidFill>
                  <a:srgbClr val="0070C0"/>
                </a:solidFill>
              </a:rPr>
              <a:t>offers to see if she has anything at home she can dig out for her</a:t>
            </a:r>
            <a:r>
              <a:rPr lang="en-GB" sz="2000" dirty="0" smtClean="0">
                <a:solidFill>
                  <a:schemeClr val="tx1"/>
                </a:solidFill>
              </a:rPr>
              <a:t>. 							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576" y="899161"/>
            <a:ext cx="3863263" cy="4259690"/>
          </a:xfrm>
          <a:prstGeom prst="wedgeRoundRectCallout">
            <a:avLst>
              <a:gd name="adj1" fmla="val -33961"/>
              <a:gd name="adj2" fmla="val 54643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GB" sz="2000" i="1" dirty="0" smtClean="0">
                <a:solidFill>
                  <a:srgbClr val="0070C0"/>
                </a:solidFill>
              </a:rPr>
              <a:t>Before [the group], I didn’t have a life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smtClean="0">
                <a:solidFill>
                  <a:schemeClr val="tx1"/>
                </a:solidFill>
              </a:rPr>
              <a:t>… I just felt like a recluse … I enjoy actually meeting, actually going, seeing the same faces. It’s nice to meet new people, it’s nice to meet people that have got the same problems.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76" y="5477878"/>
            <a:ext cx="1200142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Attendees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fostered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(bio)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socialities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around shared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experiences: personal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issues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addressed collectively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rather than individually (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Guell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2011, </a:t>
            </a:r>
            <a:r>
              <a:rPr lang="en-GB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Med </a:t>
            </a:r>
            <a:r>
              <a:rPr lang="en-GB" i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Anthropol</a:t>
            </a:r>
            <a:r>
              <a:rPr lang="en-GB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 Q</a:t>
            </a:r>
            <a:r>
              <a:rPr lang="en-GB" i="1" dirty="0">
                <a:ea typeface="Calibri" panose="020F0502020204030204" pitchFamily="34" charset="0"/>
                <a:cs typeface="Times New Roman" panose="02020603050405020304" pitchFamily="18" charset="0"/>
              </a:rPr>
              <a:t> 25(3): 377394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7720" y="4937760"/>
            <a:ext cx="187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Field notes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2186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9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04949" y="927463"/>
            <a:ext cx="11283249" cy="54117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Derailed" panose="020B0503030101060003" pitchFamily="34" charset="0"/>
              </a:rPr>
              <a:t>Link worker-client relationship </a:t>
            </a:r>
            <a:r>
              <a:rPr lang="en-GB" sz="2800" b="1" dirty="0" smtClean="0">
                <a:latin typeface="Derailed" panose="020B0503030101060003" pitchFamily="34" charset="0"/>
              </a:rPr>
              <a:t>very important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latin typeface="Derailed" panose="020B05030301010600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Derailed" panose="020B0503030101060003" pitchFamily="34" charset="0"/>
              </a:rPr>
              <a:t>Facilitating peer support via </a:t>
            </a:r>
            <a:r>
              <a:rPr lang="en-GB" sz="2800" b="1" dirty="0" smtClean="0">
                <a:latin typeface="Derailed" panose="020B0503030101060003" pitchFamily="34" charset="0"/>
              </a:rPr>
              <a:t>group work </a:t>
            </a:r>
            <a:r>
              <a:rPr lang="en-GB" sz="2800" dirty="0" smtClean="0">
                <a:latin typeface="Derailed" panose="020B0503030101060003" pitchFamily="34" charset="0"/>
              </a:rPr>
              <a:t>highly valued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Derailed" panose="020B05030301010600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Derailed" panose="020B0503030101060003" pitchFamily="34" charset="0"/>
              </a:rPr>
              <a:t>Variation in social prescribing offer from </a:t>
            </a:r>
            <a:r>
              <a:rPr lang="en-GB" sz="2800" b="1" dirty="0" smtClean="0">
                <a:latin typeface="Derailed" panose="020B0503030101060003" pitchFamily="34" charset="0"/>
              </a:rPr>
              <a:t>highly embedded </a:t>
            </a:r>
            <a:r>
              <a:rPr lang="en-GB" sz="2800" dirty="0" smtClean="0">
                <a:latin typeface="Derailed" panose="020B0503030101060003" pitchFamily="34" charset="0"/>
              </a:rPr>
              <a:t>through to </a:t>
            </a:r>
            <a:r>
              <a:rPr lang="en-GB" sz="2800" b="1" dirty="0" smtClean="0">
                <a:latin typeface="Derailed" panose="020B0503030101060003" pitchFamily="34" charset="0"/>
              </a:rPr>
              <a:t>signposting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Derailed" panose="020B05030301010600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Derailed" panose="020B0503030101060003" pitchFamily="34" charset="0"/>
              </a:rPr>
              <a:t>Time span </a:t>
            </a:r>
            <a:r>
              <a:rPr lang="en-GB" sz="2800" dirty="0" smtClean="0">
                <a:latin typeface="Derailed" panose="020B0503030101060003" pitchFamily="34" charset="0"/>
              </a:rPr>
              <a:t>of social prescribing needs careful consideration – what happens when social prescribing ends?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Derailed" panose="020B05030301010600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Derailed" panose="020B05030301010600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Derailed ExtraBold" panose="020B0903030101060003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91441" y="209006"/>
            <a:ext cx="9705702" cy="418057"/>
          </a:xfrm>
        </p:spPr>
        <p:txBody>
          <a:bodyPr/>
          <a:lstStyle/>
          <a:p>
            <a:r>
              <a:rPr lang="en-GB" sz="2800" dirty="0" smtClean="0"/>
              <a:t>Conclusions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196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ewcastle University">
      <a:dk1>
        <a:srgbClr val="000000"/>
      </a:dk1>
      <a:lt1>
        <a:srgbClr val="FFFFFF"/>
      </a:lt1>
      <a:dk2>
        <a:srgbClr val="00B2A9"/>
      </a:dk2>
      <a:lt2>
        <a:srgbClr val="E7E6E6"/>
      </a:lt2>
      <a:accent1>
        <a:srgbClr val="93509E"/>
      </a:accent1>
      <a:accent2>
        <a:srgbClr val="4060AF"/>
      </a:accent2>
      <a:accent3>
        <a:srgbClr val="FF5416"/>
      </a:accent3>
      <a:accent4>
        <a:srgbClr val="FDC82F"/>
      </a:accent4>
      <a:accent5>
        <a:srgbClr val="00A9E0"/>
      </a:accent5>
      <a:accent6>
        <a:srgbClr val="CF0071"/>
      </a:accent6>
      <a:hlink>
        <a:srgbClr val="4060AF"/>
      </a:hlink>
      <a:folHlink>
        <a:srgbClr val="93509E"/>
      </a:folHlink>
    </a:clrScheme>
    <a:fontScheme name="Newcastle University">
      <a:majorFont>
        <a:latin typeface="Derailed Bold"/>
        <a:ea typeface=""/>
        <a:cs typeface=""/>
      </a:majorFont>
      <a:minorFont>
        <a:latin typeface="Derail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perlight (2) compressed June 2019" id="{B48CB4D1-E90F-45FB-9F2F-AA81BFDAA6DD}" vid="{269C351F-F8C1-4513-B955-EA2B7AA329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D959B2D8FA5C4980890EF71530081A" ma:contentTypeVersion="13" ma:contentTypeDescription="Create a new document." ma:contentTypeScope="" ma:versionID="3b0db6f2d955c32b53981c8c362a7d80">
  <xsd:schema xmlns:xsd="http://www.w3.org/2001/XMLSchema" xmlns:xs="http://www.w3.org/2001/XMLSchema" xmlns:p="http://schemas.microsoft.com/office/2006/metadata/properties" xmlns:ns3="1ff86b73-d2ed-45d1-9e31-5b4a0d263f49" xmlns:ns4="917767b3-d7cc-4621-8ad9-27e46fe3c43e" targetNamespace="http://schemas.microsoft.com/office/2006/metadata/properties" ma:root="true" ma:fieldsID="ffdb11aac0a94be8cb12a90903c38d84" ns3:_="" ns4:_="">
    <xsd:import namespace="1ff86b73-d2ed-45d1-9e31-5b4a0d263f49"/>
    <xsd:import namespace="917767b3-d7cc-4621-8ad9-27e46fe3c4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f86b73-d2ed-45d1-9e31-5b4a0d263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7767b3-d7cc-4621-8ad9-27e46fe3c4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C49B3B-864A-4EFC-8125-73D510D21A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33D572-8250-4F29-B07C-B4586C1DAD21}">
  <ds:schemaRefs>
    <ds:schemaRef ds:uri="http://schemas.openxmlformats.org/package/2006/metadata/core-properties"/>
    <ds:schemaRef ds:uri="917767b3-d7cc-4621-8ad9-27e46fe3c43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1ff86b73-d2ed-45d1-9e31-5b4a0d263f49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3815B16-F134-4F8B-91B4-8FCF1AD966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f86b73-d2ed-45d1-9e31-5b4a0d263f49"/>
    <ds:schemaRef ds:uri="917767b3-d7cc-4621-8ad9-27e46fe3c4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superlight</Template>
  <TotalTime>3873</TotalTime>
  <Words>946</Words>
  <Application>Microsoft Office PowerPoint</Application>
  <PresentationFormat>Widescreen</PresentationFormat>
  <Paragraphs>104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Century Gothic</vt:lpstr>
      <vt:lpstr>Derailed</vt:lpstr>
      <vt:lpstr>Derailed Bold</vt:lpstr>
      <vt:lpstr>Derailed ExtraBold</vt:lpstr>
      <vt:lpstr>Raleway</vt:lpstr>
      <vt:lpstr>Sakkal Majalla</vt:lpstr>
      <vt:lpstr>Times New Roman</vt:lpstr>
      <vt:lpstr>Wingdings</vt:lpstr>
      <vt:lpstr>Office Theme</vt:lpstr>
      <vt:lpstr>What is the potential of social prescribing in tackling loneliness?  Panel Session: The role of health &amp; social care in tackling loneliness </vt:lpstr>
      <vt:lpstr>PowerPoint Presentation</vt:lpstr>
      <vt:lpstr>PowerPoint Presentation</vt:lpstr>
      <vt:lpstr>Social Prescribing in the North East  (SPRING_NE Study) </vt:lpstr>
      <vt:lpstr>PowerPoint Presentation</vt:lpstr>
      <vt:lpstr>Varied client experiences of social prescribing engagement/delivery</vt:lpstr>
      <vt:lpstr>Meet ‘Tracy’ …  </vt:lpstr>
      <vt:lpstr>Value of groups </vt:lpstr>
      <vt:lpstr>PowerPoint Presentation</vt:lpstr>
      <vt:lpstr>PowerPoint Presentation</vt:lpstr>
      <vt:lpstr>PowerPoint Presentation</vt:lpstr>
      <vt:lpstr>PowerPoint Presentation</vt:lpstr>
    </vt:vector>
  </TitlesOfParts>
  <Manager/>
  <Company>Newcastle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subject/>
  <dc:creator>Hilary Whitaker</dc:creator>
  <cp:keywords/>
  <dc:description>colin@sifx.net</dc:description>
  <cp:lastModifiedBy>Kate Gibson</cp:lastModifiedBy>
  <cp:revision>213</cp:revision>
  <cp:lastPrinted>2021-11-17T17:13:15Z</cp:lastPrinted>
  <dcterms:created xsi:type="dcterms:W3CDTF">2019-08-12T12:41:21Z</dcterms:created>
  <dcterms:modified xsi:type="dcterms:W3CDTF">2021-11-25T09:22:49Z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colin@sifx.net</vt:lpwstr>
  </property>
  <property fmtid="{D5CDD505-2E9C-101B-9397-08002B2CF9AE}" pid="3" name="ContentTypeId">
    <vt:lpwstr>0x010100D9D959B2D8FA5C4980890EF71530081A</vt:lpwstr>
  </property>
</Properties>
</file>